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未命名的章節" id="{8524CE0F-5B0E-40A1-A721-BA4F5983028E}">
          <p14:sldIdLst>
            <p14:sldId id="256"/>
            <p14:sldId id="25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頁首">
    <p:spTree>
      <p:nvGrpSpPr>
        <p:cNvPr id="1" name=""/>
        <p:cNvGrpSpPr/>
        <p:nvPr/>
      </p:nvGrpSpPr>
      <p:grpSpPr>
        <a:xfrm>
          <a:off x="0" y="0"/>
          <a:ext cx="0" cy="0"/>
          <a:chOff x="0" y="0"/>
          <a:chExt cx="0" cy="0"/>
        </a:xfrm>
      </p:grpSpPr>
      <p:sp>
        <p:nvSpPr>
          <p:cNvPr id="5" name="標題 4"/>
          <p:cNvSpPr>
            <a:spLocks noGrp="1"/>
          </p:cNvSpPr>
          <p:nvPr>
            <p:ph type="title"/>
          </p:nvPr>
        </p:nvSpPr>
        <p:spPr>
          <a:xfrm>
            <a:off x="544749" y="963038"/>
            <a:ext cx="11108987" cy="2500008"/>
          </a:xfrm>
        </p:spPr>
        <p:txBody>
          <a:bodyPr/>
          <a:lstStyle/>
          <a:p>
            <a:r>
              <a:rPr lang="zh-TW" altLang="en-US" smtClean="0"/>
              <a:t>按一下以編輯母片標題樣式</a:t>
            </a:r>
            <a:endParaRPr lang="zh-TW" altLang="en-US" dirty="0"/>
          </a:p>
        </p:txBody>
      </p:sp>
      <p:sp>
        <p:nvSpPr>
          <p:cNvPr id="7" name="內容版面配置區 6"/>
          <p:cNvSpPr>
            <a:spLocks noGrp="1"/>
          </p:cNvSpPr>
          <p:nvPr>
            <p:ph sz="quarter" idx="10"/>
          </p:nvPr>
        </p:nvSpPr>
        <p:spPr>
          <a:xfrm>
            <a:off x="544749" y="3608963"/>
            <a:ext cx="11118614" cy="1926076"/>
          </a:xfrm>
        </p:spPr>
        <p:txBody>
          <a:bodyPr/>
          <a:lstStyle>
            <a:lvl1pPr algn="ctr">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smtClean="0"/>
              <a:t>編輯母片文字樣式</a:t>
            </a:r>
          </a:p>
        </p:txBody>
      </p:sp>
      <p:sp>
        <p:nvSpPr>
          <p:cNvPr id="2" name="投影片編號版面配置區 1"/>
          <p:cNvSpPr>
            <a:spLocks noGrp="1"/>
          </p:cNvSpPr>
          <p:nvPr>
            <p:ph type="sldNum" sz="quarter" idx="11"/>
          </p:nvPr>
        </p:nvSpPr>
        <p:spPr/>
        <p:txBody>
          <a:bodyPr/>
          <a:lstStyle/>
          <a:p>
            <a:fld id="{FAD30A06-2358-43C3-AED5-C1DAB3D8A24C}" type="slidenum">
              <a:rPr lang="zh-TW" altLang="en-US" smtClean="0"/>
              <a:pPr/>
              <a:t>‹#›</a:t>
            </a:fld>
            <a:endParaRPr lang="zh-TW" altLang="en-US"/>
          </a:p>
        </p:txBody>
      </p:sp>
    </p:spTree>
    <p:extLst>
      <p:ext uri="{BB962C8B-B14F-4D97-AF65-F5344CB8AC3E}">
        <p14:creationId xmlns:p14="http://schemas.microsoft.com/office/powerpoint/2010/main" val="37143033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內容">
    <p:spTree>
      <p:nvGrpSpPr>
        <p:cNvPr id="1" name=""/>
        <p:cNvGrpSpPr/>
        <p:nvPr/>
      </p:nvGrpSpPr>
      <p:grpSpPr>
        <a:xfrm>
          <a:off x="0" y="0"/>
          <a:ext cx="0" cy="0"/>
          <a:chOff x="0" y="0"/>
          <a:chExt cx="0" cy="0"/>
        </a:xfrm>
      </p:grpSpPr>
      <p:sp>
        <p:nvSpPr>
          <p:cNvPr id="5" name="標題 4"/>
          <p:cNvSpPr>
            <a:spLocks noGrp="1"/>
          </p:cNvSpPr>
          <p:nvPr>
            <p:ph type="title"/>
          </p:nvPr>
        </p:nvSpPr>
        <p:spPr>
          <a:xfrm>
            <a:off x="544749" y="311286"/>
            <a:ext cx="11108987" cy="1079770"/>
          </a:xfrm>
        </p:spPr>
        <p:txBody>
          <a:bodyPr/>
          <a:lstStyle/>
          <a:p>
            <a:r>
              <a:rPr lang="zh-TW" altLang="en-US" smtClean="0"/>
              <a:t>按一下以編輯母片標題樣式</a:t>
            </a:r>
            <a:endParaRPr lang="zh-TW" altLang="en-US"/>
          </a:p>
        </p:txBody>
      </p:sp>
      <p:sp>
        <p:nvSpPr>
          <p:cNvPr id="7" name="內容版面配置區 6"/>
          <p:cNvSpPr>
            <a:spLocks noGrp="1"/>
          </p:cNvSpPr>
          <p:nvPr>
            <p:ph sz="quarter" idx="10"/>
          </p:nvPr>
        </p:nvSpPr>
        <p:spPr>
          <a:xfrm>
            <a:off x="544749" y="1555750"/>
            <a:ext cx="11118614" cy="4426761"/>
          </a:xfrm>
        </p:spPr>
        <p:txBody>
          <a:bodyPr/>
          <a:lstStyle>
            <a:lvl1pPr algn="l">
              <a:defRPr/>
            </a:lvl1pPr>
            <a:lvl2pPr>
              <a:defRPr>
                <a:latin typeface="Times New Roman" panose="02020603050405020304" pitchFamily="18" charset="0"/>
                <a:ea typeface="標楷體" panose="03000509000000000000" pitchFamily="65" charset="-120"/>
                <a:cs typeface="Times New Roman" panose="02020603050405020304" pitchFamily="18" charset="0"/>
              </a:defRPr>
            </a:lvl2pPr>
            <a:lvl3pPr>
              <a:defRPr>
                <a:latin typeface="Times New Roman" panose="02020603050405020304" pitchFamily="18" charset="0"/>
                <a:ea typeface="標楷體" panose="03000509000000000000" pitchFamily="65" charset="-120"/>
                <a:cs typeface="Times New Roman" panose="02020603050405020304" pitchFamily="18" charset="0"/>
              </a:defRPr>
            </a:lvl3pPr>
            <a:lvl4pPr>
              <a:defRPr>
                <a:latin typeface="Times New Roman" panose="02020603050405020304" pitchFamily="18" charset="0"/>
                <a:ea typeface="標楷體" panose="03000509000000000000" pitchFamily="65" charset="-120"/>
                <a:cs typeface="Times New Roman" panose="02020603050405020304" pitchFamily="18" charset="0"/>
              </a:defRPr>
            </a:lvl4pPr>
            <a:lvl5pPr>
              <a:defRPr>
                <a:latin typeface="Times New Roman" panose="02020603050405020304" pitchFamily="18" charset="0"/>
                <a:ea typeface="標楷體" panose="03000509000000000000" pitchFamily="65" charset="-120"/>
                <a:cs typeface="Times New Roman" panose="02020603050405020304" pitchFamily="18" charset="0"/>
              </a:defRPr>
            </a:lvl5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2" name="投影片編號版面配置區 1"/>
          <p:cNvSpPr>
            <a:spLocks noGrp="1"/>
          </p:cNvSpPr>
          <p:nvPr>
            <p:ph type="sldNum" sz="quarter" idx="11"/>
          </p:nvPr>
        </p:nvSpPr>
        <p:spPr/>
        <p:txBody>
          <a:bodyPr/>
          <a:lstStyle/>
          <a:p>
            <a:fld id="{FAD30A06-2358-43C3-AED5-C1DAB3D8A24C}" type="slidenum">
              <a:rPr lang="zh-TW" altLang="en-US" smtClean="0"/>
              <a:pPr/>
              <a:t>‹#›</a:t>
            </a:fld>
            <a:endParaRPr lang="zh-TW" altLang="en-US"/>
          </a:p>
        </p:txBody>
      </p:sp>
    </p:spTree>
    <p:extLst>
      <p:ext uri="{BB962C8B-B14F-4D97-AF65-F5344CB8AC3E}">
        <p14:creationId xmlns:p14="http://schemas.microsoft.com/office/powerpoint/2010/main" val="38921464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頁尾">
    <p:spTree>
      <p:nvGrpSpPr>
        <p:cNvPr id="1" name=""/>
        <p:cNvGrpSpPr/>
        <p:nvPr/>
      </p:nvGrpSpPr>
      <p:grpSpPr>
        <a:xfrm>
          <a:off x="0" y="0"/>
          <a:ext cx="0" cy="0"/>
          <a:chOff x="0" y="0"/>
          <a:chExt cx="0" cy="0"/>
        </a:xfrm>
      </p:grpSpPr>
      <p:sp>
        <p:nvSpPr>
          <p:cNvPr id="2" name="標題 1"/>
          <p:cNvSpPr>
            <a:spLocks noGrp="1"/>
          </p:cNvSpPr>
          <p:nvPr>
            <p:ph type="title"/>
          </p:nvPr>
        </p:nvSpPr>
        <p:spPr>
          <a:xfrm>
            <a:off x="838200" y="1235413"/>
            <a:ext cx="10515600" cy="3900791"/>
          </a:xfrm>
        </p:spPr>
        <p:txBody>
          <a:bodyPr/>
          <a:lstStyle/>
          <a:p>
            <a:r>
              <a:rPr lang="zh-TW" altLang="en-US" smtClean="0"/>
              <a:t>按一下以編輯母片標題樣式</a:t>
            </a:r>
            <a:endParaRPr lang="zh-TW" altLang="en-US" dirty="0"/>
          </a:p>
        </p:txBody>
      </p:sp>
      <p:sp>
        <p:nvSpPr>
          <p:cNvPr id="3" name="投影片編號版面配置區 2"/>
          <p:cNvSpPr>
            <a:spLocks noGrp="1"/>
          </p:cNvSpPr>
          <p:nvPr>
            <p:ph type="sldNum" sz="quarter" idx="10"/>
          </p:nvPr>
        </p:nvSpPr>
        <p:spPr/>
        <p:txBody>
          <a:bodyPr/>
          <a:lstStyle/>
          <a:p>
            <a:fld id="{FAD30A06-2358-43C3-AED5-C1DAB3D8A24C}" type="slidenum">
              <a:rPr lang="zh-TW" altLang="en-US" smtClean="0"/>
              <a:pPr/>
              <a:t>‹#›</a:t>
            </a:fld>
            <a:endParaRPr lang="zh-TW" altLang="en-US"/>
          </a:p>
        </p:txBody>
      </p:sp>
    </p:spTree>
    <p:extLst>
      <p:ext uri="{BB962C8B-B14F-4D97-AF65-F5344CB8AC3E}">
        <p14:creationId xmlns:p14="http://schemas.microsoft.com/office/powerpoint/2010/main" val="9846358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0CF7998-0B04-4737-8E21-F86E1222F6F6}" type="slidenum">
              <a:rPr lang="en-US" altLang="zh-TW"/>
              <a:pPr>
                <a:defRPr/>
              </a:pPr>
              <a:t>‹#›</a:t>
            </a:fld>
            <a:endParaRPr lang="en-US" altLang="zh-TW"/>
          </a:p>
        </p:txBody>
      </p:sp>
    </p:spTree>
    <p:extLst>
      <p:ext uri="{BB962C8B-B14F-4D97-AF65-F5344CB8AC3E}">
        <p14:creationId xmlns:p14="http://schemas.microsoft.com/office/powerpoint/2010/main" val="4126754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群組 6"/>
          <p:cNvGrpSpPr/>
          <p:nvPr/>
        </p:nvGrpSpPr>
        <p:grpSpPr>
          <a:xfrm>
            <a:off x="0" y="5739316"/>
            <a:ext cx="12191998" cy="1057968"/>
            <a:chOff x="1" y="5794131"/>
            <a:chExt cx="12191998" cy="1057968"/>
          </a:xfrm>
        </p:grpSpPr>
        <p:pic>
          <p:nvPicPr>
            <p:cNvPr id="8" name="圖片 7"/>
            <p:cNvPicPr/>
            <p:nvPr/>
          </p:nvPicPr>
          <p:blipFill>
            <a:blip r:embed="rId6" cstate="print"/>
            <a:stretch>
              <a:fillRect/>
            </a:stretch>
          </p:blipFill>
          <p:spPr>
            <a:xfrm>
              <a:off x="9314716" y="6242537"/>
              <a:ext cx="2877283" cy="609561"/>
            </a:xfrm>
            <a:prstGeom prst="rect">
              <a:avLst/>
            </a:prstGeom>
          </p:spPr>
        </p:pic>
        <p:pic>
          <p:nvPicPr>
            <p:cNvPr id="9" name="圖片 8"/>
            <p:cNvPicPr>
              <a:picLocks noChangeAspect="1"/>
            </p:cNvPicPr>
            <p:nvPr/>
          </p:nvPicPr>
          <p:blipFill>
            <a:blip r:embed="rId7" cstate="print"/>
            <a:stretch>
              <a:fillRect/>
            </a:stretch>
          </p:blipFill>
          <p:spPr>
            <a:xfrm>
              <a:off x="1" y="5794131"/>
              <a:ext cx="1047924" cy="1057968"/>
            </a:xfrm>
            <a:prstGeom prst="rect">
              <a:avLst/>
            </a:prstGeom>
          </p:spPr>
        </p:pic>
      </p:grpSp>
      <p:sp>
        <p:nvSpPr>
          <p:cNvPr id="33" name="標題版面配置區 32"/>
          <p:cNvSpPr>
            <a:spLocks noGrp="1"/>
          </p:cNvSpPr>
          <p:nvPr>
            <p:ph type="title"/>
          </p:nvPr>
        </p:nvSpPr>
        <p:spPr>
          <a:xfrm>
            <a:off x="838200" y="1177047"/>
            <a:ext cx="10515600" cy="2655651"/>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5" name="文字版面配置區 34"/>
          <p:cNvSpPr>
            <a:spLocks noGrp="1"/>
          </p:cNvSpPr>
          <p:nvPr>
            <p:ph type="body" idx="1"/>
          </p:nvPr>
        </p:nvSpPr>
        <p:spPr>
          <a:xfrm>
            <a:off x="838200" y="4017522"/>
            <a:ext cx="10515600" cy="1536971"/>
          </a:xfrm>
          <a:prstGeom prst="rect">
            <a:avLst/>
          </a:prstGeom>
        </p:spPr>
        <p:txBody>
          <a:bodyPr vert="horz" lIns="91440" tIns="45720" rIns="91440" bIns="45720" rtlCol="0">
            <a:normAutofit/>
          </a:bodyPr>
          <a:lstStyle/>
          <a:p>
            <a:pPr lvl="0"/>
            <a:r>
              <a:rPr lang="zh-TW" altLang="en-US" dirty="0" smtClean="0"/>
              <a:t>編輯母片文字樣式</a:t>
            </a:r>
          </a:p>
        </p:txBody>
      </p:sp>
      <p:sp>
        <p:nvSpPr>
          <p:cNvPr id="3" name="投影片編號版面配置區 2"/>
          <p:cNvSpPr>
            <a:spLocks noGrp="1"/>
          </p:cNvSpPr>
          <p:nvPr>
            <p:ph type="sldNum" sz="quarter" idx="4"/>
          </p:nvPr>
        </p:nvSpPr>
        <p:spPr>
          <a:xfrm>
            <a:off x="3352800" y="647412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30A06-2358-43C3-AED5-C1DAB3D8A24C}" type="slidenum">
              <a:rPr lang="zh-TW" altLang="en-US" smtClean="0"/>
              <a:pPr/>
              <a:t>‹#›</a:t>
            </a:fld>
            <a:endParaRPr lang="zh-TW" altLang="en-US"/>
          </a:p>
        </p:txBody>
      </p:sp>
    </p:spTree>
    <p:extLst>
      <p:ext uri="{BB962C8B-B14F-4D97-AF65-F5344CB8AC3E}">
        <p14:creationId xmlns:p14="http://schemas.microsoft.com/office/powerpoint/2010/main" val="3829805081"/>
      </p:ext>
    </p:extLst>
  </p:cSld>
  <p:clrMap bg1="lt1" tx1="dk1" bg2="lt2" tx2="dk2" accent1="accent1" accent2="accent2" accent3="accent3" accent4="accent4" accent5="accent5" accent6="accent6" hlink="hlink" folHlink="folHlink"/>
  <p:sldLayoutIdLst>
    <p:sldLayoutId id="2147483698" r:id="rId1"/>
    <p:sldLayoutId id="2147483711" r:id="rId2"/>
    <p:sldLayoutId id="2147483715" r:id="rId3"/>
    <p:sldLayoutId id="2147483716" r:id="rId4"/>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2"/>
          <a:srcRect l="459" t="66378" r="85758" b="1154"/>
          <a:stretch/>
        </p:blipFill>
        <p:spPr>
          <a:xfrm>
            <a:off x="1948346" y="4978642"/>
            <a:ext cx="870448" cy="930346"/>
          </a:xfrm>
          <a:prstGeom prst="rect">
            <a:avLst/>
          </a:prstGeom>
        </p:spPr>
      </p:pic>
      <p:pic>
        <p:nvPicPr>
          <p:cNvPr id="10" name="圖片 9"/>
          <p:cNvPicPr>
            <a:picLocks noChangeAspect="1"/>
          </p:cNvPicPr>
          <p:nvPr/>
        </p:nvPicPr>
        <p:blipFill rotWithShape="1">
          <a:blip r:embed="rId3"/>
          <a:srcRect r="86659" b="66355"/>
          <a:stretch/>
        </p:blipFill>
        <p:spPr>
          <a:xfrm>
            <a:off x="4261218" y="4978642"/>
            <a:ext cx="836751" cy="954409"/>
          </a:xfrm>
          <a:prstGeom prst="rect">
            <a:avLst/>
          </a:prstGeom>
        </p:spPr>
      </p:pic>
      <p:cxnSp>
        <p:nvCxnSpPr>
          <p:cNvPr id="33" name="直線單箭頭接點 32"/>
          <p:cNvCxnSpPr/>
          <p:nvPr/>
        </p:nvCxnSpPr>
        <p:spPr>
          <a:xfrm flipH="1">
            <a:off x="2383572" y="5100291"/>
            <a:ext cx="2969624" cy="505100"/>
          </a:xfrm>
          <a:prstGeom prst="straightConnector1">
            <a:avLst/>
          </a:prstGeom>
          <a:ln w="53975">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31" name="直線單箭頭接點 30"/>
          <p:cNvCxnSpPr/>
          <p:nvPr/>
        </p:nvCxnSpPr>
        <p:spPr>
          <a:xfrm>
            <a:off x="5500048" y="4258923"/>
            <a:ext cx="1706347" cy="10777"/>
          </a:xfrm>
          <a:prstGeom prst="straightConnector1">
            <a:avLst/>
          </a:prstGeom>
          <a:ln w="53975">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29" name="直線單箭頭接點 28"/>
          <p:cNvCxnSpPr/>
          <p:nvPr/>
        </p:nvCxnSpPr>
        <p:spPr>
          <a:xfrm>
            <a:off x="4276454" y="4069601"/>
            <a:ext cx="2929941" cy="24082"/>
          </a:xfrm>
          <a:prstGeom prst="straightConnector1">
            <a:avLst/>
          </a:prstGeom>
          <a:ln w="53975">
            <a:solidFill>
              <a:srgbClr val="7030A0"/>
            </a:solidFill>
            <a:tailEnd type="triangle"/>
          </a:ln>
        </p:spPr>
        <p:style>
          <a:lnRef idx="3">
            <a:schemeClr val="dk1"/>
          </a:lnRef>
          <a:fillRef idx="0">
            <a:schemeClr val="dk1"/>
          </a:fillRef>
          <a:effectRef idx="2">
            <a:schemeClr val="dk1"/>
          </a:effectRef>
          <a:fontRef idx="minor">
            <a:schemeClr val="tx1"/>
          </a:fontRef>
        </p:style>
      </p:cxnSp>
      <p:cxnSp>
        <p:nvCxnSpPr>
          <p:cNvPr id="32" name="直線單箭頭接點 31"/>
          <p:cNvCxnSpPr/>
          <p:nvPr/>
        </p:nvCxnSpPr>
        <p:spPr>
          <a:xfrm>
            <a:off x="2817279" y="3886014"/>
            <a:ext cx="4389116" cy="43663"/>
          </a:xfrm>
          <a:prstGeom prst="straightConnector1">
            <a:avLst/>
          </a:prstGeom>
          <a:ln w="53975">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12" name="直線單箭頭接點 11"/>
          <p:cNvCxnSpPr/>
          <p:nvPr/>
        </p:nvCxnSpPr>
        <p:spPr>
          <a:xfrm>
            <a:off x="1600748" y="3708366"/>
            <a:ext cx="5605647" cy="37724"/>
          </a:xfrm>
          <a:prstGeom prst="straightConnector1">
            <a:avLst/>
          </a:prstGeom>
          <a:ln w="53975">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2" name="標題 1"/>
          <p:cNvSpPr>
            <a:spLocks noGrp="1"/>
          </p:cNvSpPr>
          <p:nvPr>
            <p:ph type="title"/>
          </p:nvPr>
        </p:nvSpPr>
        <p:spPr>
          <a:xfrm>
            <a:off x="544749" y="963038"/>
            <a:ext cx="11108987" cy="777272"/>
          </a:xfrm>
        </p:spPr>
        <p:txBody>
          <a:bodyPr>
            <a:noAutofit/>
          </a:bodyPr>
          <a:lstStyle/>
          <a:p>
            <a:r>
              <a:rPr lang="en-US" altLang="zh-TW" sz="1800" dirty="0"/>
              <a:t>“Manga Artists” </a:t>
            </a:r>
            <a:r>
              <a:rPr lang="en-US" altLang="zh-TW" sz="1800" dirty="0" smtClean="0"/>
              <a:t>Styles Classification based on Deep Learning</a:t>
            </a:r>
            <a:r>
              <a:rPr lang="en-US" altLang="zh-TW" sz="1800" dirty="0"/>
              <a:t/>
            </a:r>
            <a:br>
              <a:rPr lang="en-US" altLang="zh-TW" sz="1800" dirty="0"/>
            </a:br>
            <a:r>
              <a:rPr lang="en-US" altLang="zh-TW" sz="1800" dirty="0"/>
              <a:t>Yen-Chia Chen</a:t>
            </a:r>
            <a:endParaRPr lang="zh-TW" altLang="en-US" sz="1800" dirty="0"/>
          </a:p>
        </p:txBody>
      </p:sp>
      <p:sp>
        <p:nvSpPr>
          <p:cNvPr id="3" name="內容版面配置區 2"/>
          <p:cNvSpPr>
            <a:spLocks noGrp="1"/>
          </p:cNvSpPr>
          <p:nvPr>
            <p:ph sz="quarter" idx="10"/>
          </p:nvPr>
        </p:nvSpPr>
        <p:spPr>
          <a:xfrm>
            <a:off x="544749" y="1740311"/>
            <a:ext cx="11118614" cy="2005779"/>
          </a:xfrm>
        </p:spPr>
        <p:txBody>
          <a:bodyPr>
            <a:normAutofit fontScale="62500" lnSpcReduction="20000"/>
          </a:bodyPr>
          <a:lstStyle/>
          <a:p>
            <a:r>
              <a:rPr lang="en-US" altLang="zh-TW" dirty="0"/>
              <a:t> The huge manga industry of Japan has fostered many great artists. Each famous artist has his/her own creative style. And these painting styles are often expressed in the facial features of comic characters, especially the brushworks of eyes or face contours. Although sometimes human eyes can intuitively and briefly distinguish the comic styles of unique artists, it is still very difficult for computers to automatically recognize these differences.</a:t>
            </a:r>
            <a:endParaRPr lang="zh-TW" altLang="zh-TW" dirty="0"/>
          </a:p>
          <a:p>
            <a:r>
              <a:rPr lang="en-US" altLang="zh-TW" dirty="0"/>
              <a:t>    Therefore, in this research, we proposed a manga artists classification system based on deep learning. About 2000 frontal face pictures of six different manga artists’ works are collected and used as training data. The experiment results show that our system has a recognize rate over 83% among the manga characters of the six artists.   </a:t>
            </a:r>
            <a:endParaRPr lang="zh-TW" altLang="en-US" dirty="0"/>
          </a:p>
        </p:txBody>
      </p:sp>
      <p:pic>
        <p:nvPicPr>
          <p:cNvPr id="5" name="圖片 4"/>
          <p:cNvPicPr>
            <a:picLocks noChangeAspect="1"/>
          </p:cNvPicPr>
          <p:nvPr/>
        </p:nvPicPr>
        <p:blipFill rotWithShape="1">
          <a:blip r:embed="rId4"/>
          <a:srcRect l="-72" t="10231" r="91236" b="11993"/>
          <a:stretch/>
        </p:blipFill>
        <p:spPr>
          <a:xfrm>
            <a:off x="1097367" y="3660234"/>
            <a:ext cx="727589" cy="714825"/>
          </a:xfrm>
          <a:prstGeom prst="rect">
            <a:avLst/>
          </a:prstGeom>
        </p:spPr>
      </p:pic>
      <p:pic>
        <p:nvPicPr>
          <p:cNvPr id="6" name="圖片 5"/>
          <p:cNvPicPr>
            <a:picLocks noChangeAspect="1"/>
          </p:cNvPicPr>
          <p:nvPr/>
        </p:nvPicPr>
        <p:blipFill rotWithShape="1">
          <a:blip r:embed="rId4"/>
          <a:srcRect l="9335" t="9366" r="81937" b="13016"/>
          <a:stretch/>
        </p:blipFill>
        <p:spPr>
          <a:xfrm>
            <a:off x="2363872" y="3660819"/>
            <a:ext cx="720142" cy="714826"/>
          </a:xfrm>
          <a:prstGeom prst="rect">
            <a:avLst/>
          </a:prstGeom>
        </p:spPr>
      </p:pic>
      <p:pic>
        <p:nvPicPr>
          <p:cNvPr id="7" name="圖片 6"/>
          <p:cNvPicPr>
            <a:picLocks noChangeAspect="1"/>
          </p:cNvPicPr>
          <p:nvPr/>
        </p:nvPicPr>
        <p:blipFill rotWithShape="1">
          <a:blip r:embed="rId5"/>
          <a:srcRect l="25612" t="3313" r="4207" b="10575"/>
          <a:stretch/>
        </p:blipFill>
        <p:spPr>
          <a:xfrm>
            <a:off x="3657969" y="3679671"/>
            <a:ext cx="752449" cy="714826"/>
          </a:xfrm>
          <a:prstGeom prst="rect">
            <a:avLst/>
          </a:prstGeom>
        </p:spPr>
      </p:pic>
      <p:pic>
        <p:nvPicPr>
          <p:cNvPr id="8" name="圖片 7"/>
          <p:cNvPicPr>
            <a:picLocks noChangeAspect="1"/>
          </p:cNvPicPr>
          <p:nvPr/>
        </p:nvPicPr>
        <p:blipFill>
          <a:blip r:embed="rId6"/>
          <a:stretch>
            <a:fillRect/>
          </a:stretch>
        </p:blipFill>
        <p:spPr>
          <a:xfrm>
            <a:off x="4912549" y="3673680"/>
            <a:ext cx="714826" cy="714826"/>
          </a:xfrm>
          <a:prstGeom prst="rect">
            <a:avLst/>
          </a:prstGeom>
        </p:spPr>
      </p:pic>
      <p:cxnSp>
        <p:nvCxnSpPr>
          <p:cNvPr id="21" name="直線單箭頭接點 20"/>
          <p:cNvCxnSpPr/>
          <p:nvPr/>
        </p:nvCxnSpPr>
        <p:spPr>
          <a:xfrm>
            <a:off x="1424534" y="5100291"/>
            <a:ext cx="838740" cy="565722"/>
          </a:xfrm>
          <a:prstGeom prst="straightConnector1">
            <a:avLst/>
          </a:prstGeom>
          <a:ln w="53975">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7" name="直線單箭頭接點 26"/>
          <p:cNvCxnSpPr/>
          <p:nvPr/>
        </p:nvCxnSpPr>
        <p:spPr>
          <a:xfrm>
            <a:off x="4034193" y="5027229"/>
            <a:ext cx="711125" cy="638784"/>
          </a:xfrm>
          <a:prstGeom prst="straightConnector1">
            <a:avLst/>
          </a:prstGeom>
          <a:ln w="53975">
            <a:solidFill>
              <a:srgbClr val="7030A0"/>
            </a:solidFill>
            <a:tailEnd type="triangle"/>
          </a:ln>
        </p:spPr>
        <p:style>
          <a:lnRef idx="3">
            <a:schemeClr val="dk1"/>
          </a:lnRef>
          <a:fillRef idx="0">
            <a:schemeClr val="dk1"/>
          </a:fillRef>
          <a:effectRef idx="2">
            <a:schemeClr val="dk1"/>
          </a:effectRef>
          <a:fontRef idx="minor">
            <a:schemeClr val="tx1"/>
          </a:fontRef>
        </p:style>
      </p:cxnSp>
      <p:cxnSp>
        <p:nvCxnSpPr>
          <p:cNvPr id="35" name="直線單箭頭接點 34"/>
          <p:cNvCxnSpPr/>
          <p:nvPr/>
        </p:nvCxnSpPr>
        <p:spPr>
          <a:xfrm>
            <a:off x="2673426" y="5039260"/>
            <a:ext cx="1774758" cy="566131"/>
          </a:xfrm>
          <a:prstGeom prst="straightConnector1">
            <a:avLst/>
          </a:prstGeom>
          <a:ln w="53975">
            <a:solidFill>
              <a:srgbClr val="00B050"/>
            </a:solidFill>
            <a:tailEnd type="triangle"/>
          </a:ln>
        </p:spPr>
        <p:style>
          <a:lnRef idx="3">
            <a:schemeClr val="dk1"/>
          </a:lnRef>
          <a:fillRef idx="0">
            <a:schemeClr val="dk1"/>
          </a:fillRef>
          <a:effectRef idx="2">
            <a:schemeClr val="dk1"/>
          </a:effectRef>
          <a:fontRef idx="minor">
            <a:schemeClr val="tx1"/>
          </a:fontRef>
        </p:style>
      </p:cxnSp>
      <p:pic>
        <p:nvPicPr>
          <p:cNvPr id="52" name="圖片 51"/>
          <p:cNvPicPr>
            <a:picLocks noChangeAspect="1"/>
          </p:cNvPicPr>
          <p:nvPr/>
        </p:nvPicPr>
        <p:blipFill>
          <a:blip r:embed="rId7"/>
          <a:stretch>
            <a:fillRect/>
          </a:stretch>
        </p:blipFill>
        <p:spPr>
          <a:xfrm>
            <a:off x="7206395" y="3405365"/>
            <a:ext cx="3292669" cy="2677155"/>
          </a:xfrm>
          <a:prstGeom prst="rect">
            <a:avLst/>
          </a:prstGeom>
        </p:spPr>
      </p:pic>
      <p:sp>
        <p:nvSpPr>
          <p:cNvPr id="62" name="文字方塊 61"/>
          <p:cNvSpPr txBox="1"/>
          <p:nvPr/>
        </p:nvSpPr>
        <p:spPr>
          <a:xfrm>
            <a:off x="7191961" y="5605391"/>
            <a:ext cx="889221" cy="523220"/>
          </a:xfrm>
          <a:prstGeom prst="rect">
            <a:avLst/>
          </a:prstGeom>
          <a:noFill/>
        </p:spPr>
        <p:txBody>
          <a:bodyPr wrap="square" rtlCol="0">
            <a:spAutoFit/>
          </a:bodyPr>
          <a:lstStyle/>
          <a:p>
            <a:r>
              <a:rPr lang="en-US" altLang="zh-TW" sz="2800" dirty="0" smtClean="0">
                <a:solidFill>
                  <a:schemeClr val="accent4">
                    <a:lumMod val="60000"/>
                    <a:lumOff val="40000"/>
                  </a:schemeClr>
                </a:solidFill>
              </a:rPr>
              <a:t>CNN</a:t>
            </a:r>
            <a:endParaRPr lang="zh-TW" altLang="en-US" sz="2800" dirty="0">
              <a:solidFill>
                <a:schemeClr val="accent4">
                  <a:lumMod val="60000"/>
                  <a:lumOff val="40000"/>
                </a:schemeClr>
              </a:solidFill>
            </a:endParaRPr>
          </a:p>
        </p:txBody>
      </p:sp>
      <p:cxnSp>
        <p:nvCxnSpPr>
          <p:cNvPr id="69" name="直線單箭頭接點 68"/>
          <p:cNvCxnSpPr/>
          <p:nvPr/>
        </p:nvCxnSpPr>
        <p:spPr>
          <a:xfrm flipH="1">
            <a:off x="6183307" y="4760267"/>
            <a:ext cx="1049663" cy="0"/>
          </a:xfrm>
          <a:prstGeom prst="straightConnector1">
            <a:avLst/>
          </a:prstGeom>
          <a:ln w="53975">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72" name="直線單箭頭接點 71"/>
          <p:cNvCxnSpPr/>
          <p:nvPr/>
        </p:nvCxnSpPr>
        <p:spPr>
          <a:xfrm flipH="1" flipV="1">
            <a:off x="6183307" y="5100291"/>
            <a:ext cx="1049663" cy="14532"/>
          </a:xfrm>
          <a:prstGeom prst="straightConnector1">
            <a:avLst/>
          </a:prstGeom>
          <a:ln w="53975">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76" name="直線單箭頭接點 75"/>
          <p:cNvCxnSpPr/>
          <p:nvPr/>
        </p:nvCxnSpPr>
        <p:spPr>
          <a:xfrm flipH="1">
            <a:off x="6189990" y="4876373"/>
            <a:ext cx="1001971" cy="0"/>
          </a:xfrm>
          <a:prstGeom prst="straightConnector1">
            <a:avLst/>
          </a:prstGeom>
          <a:ln w="53975">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80" name="直線單箭頭接點 79"/>
          <p:cNvCxnSpPr/>
          <p:nvPr/>
        </p:nvCxnSpPr>
        <p:spPr>
          <a:xfrm flipH="1" flipV="1">
            <a:off x="6183307" y="4978642"/>
            <a:ext cx="1001970" cy="13837"/>
          </a:xfrm>
          <a:prstGeom prst="straightConnector1">
            <a:avLst/>
          </a:prstGeom>
          <a:ln w="53975">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13" name="剪去對角線角落矩形 12"/>
          <p:cNvSpPr/>
          <p:nvPr/>
        </p:nvSpPr>
        <p:spPr>
          <a:xfrm>
            <a:off x="941696" y="4620343"/>
            <a:ext cx="5272546" cy="51861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2322883" y="4619686"/>
            <a:ext cx="2601298" cy="523220"/>
          </a:xfrm>
          <a:prstGeom prst="rect">
            <a:avLst/>
          </a:prstGeom>
          <a:noFill/>
        </p:spPr>
        <p:txBody>
          <a:bodyPr wrap="square" rtlCol="0">
            <a:spAutoFit/>
          </a:bodyPr>
          <a:lstStyle/>
          <a:p>
            <a:r>
              <a:rPr lang="en-US" altLang="zh-TW" sz="2800" dirty="0" smtClean="0">
                <a:solidFill>
                  <a:schemeClr val="accent4">
                    <a:lumMod val="60000"/>
                    <a:lumOff val="40000"/>
                  </a:schemeClr>
                </a:solidFill>
              </a:rPr>
              <a:t>classification</a:t>
            </a:r>
            <a:endParaRPr lang="zh-TW" altLang="en-US" sz="2800" dirty="0">
              <a:solidFill>
                <a:schemeClr val="accent4">
                  <a:lumMod val="60000"/>
                  <a:lumOff val="40000"/>
                </a:schemeClr>
              </a:solidFill>
            </a:endParaRPr>
          </a:p>
        </p:txBody>
      </p:sp>
    </p:spTree>
    <p:extLst>
      <p:ext uri="{BB962C8B-B14F-4D97-AF65-F5344CB8AC3E}">
        <p14:creationId xmlns:p14="http://schemas.microsoft.com/office/powerpoint/2010/main" val="3432374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0"/>
          </p:nvPr>
        </p:nvSpPr>
        <p:spPr/>
        <p:txBody>
          <a:bodyPr>
            <a:normAutofit lnSpcReduction="10000"/>
          </a:bodyPr>
          <a:lstStyle/>
          <a:p>
            <a:r>
              <a:rPr lang="zh-TW" altLang="zh-TW" dirty="0"/>
              <a:t>日本龐大的漫畫產業成就了許多偉大的漫畫作家，各個作家皆有獨特的創作風格與繪畫方式，使得他們的漫畫也各有千秋。而這些畫風特徵常常表現在漫畫人物裡的五官特徵上，特別是眼睛與臉型輪廓的畫法。對於這些繪畫特色，人眼可以大略分辨，卻無法有明確的表達方法來區分各個畫風特色。近年來，對於人臉辨識的技術可說是突飛猛進，但是對於漫畫的人臉來說，由於缺乏人臉照片中應有的顏色、材質、明暗及陰影的資訊，所以如果要使用電腦視覺的手法，例如</a:t>
            </a:r>
            <a:r>
              <a:rPr lang="en-US" altLang="zh-TW" dirty="0" err="1"/>
              <a:t>opencv</a:t>
            </a:r>
            <a:r>
              <a:rPr lang="zh-TW" altLang="zh-TW" dirty="0"/>
              <a:t>來對漫畫角色作分析時，很難得到理想的結果。因此，在本研究中我們使用了卷積神經網路，以六位漫畫家筆下作品的正面人臉圖像為訓練資料，藉簡單的網路架構，讓機器能自動分類新的輸入圖片為哪位作家的作品，希望能藉此讓機器尋找並整理出漫畫家各自獨有的繪畫特色。</a:t>
            </a:r>
            <a:endParaRPr lang="zh-TW" altLang="en-US" dirty="0"/>
          </a:p>
        </p:txBody>
      </p:sp>
      <p:sp>
        <p:nvSpPr>
          <p:cNvPr id="4" name="投影片編號版面配置區 3"/>
          <p:cNvSpPr>
            <a:spLocks noGrp="1"/>
          </p:cNvSpPr>
          <p:nvPr>
            <p:ph type="sldNum" sz="quarter" idx="11"/>
          </p:nvPr>
        </p:nvSpPr>
        <p:spPr/>
        <p:txBody>
          <a:bodyPr/>
          <a:lstStyle/>
          <a:p>
            <a:fld id="{FAD30A06-2358-43C3-AED5-C1DAB3D8A24C}" type="slidenum">
              <a:rPr lang="zh-TW" altLang="en-US" smtClean="0"/>
              <a:pPr/>
              <a:t>2</a:t>
            </a:fld>
            <a:endParaRPr lang="zh-TW" altLang="en-US"/>
          </a:p>
        </p:txBody>
      </p:sp>
    </p:spTree>
    <p:extLst>
      <p:ext uri="{BB962C8B-B14F-4D97-AF65-F5344CB8AC3E}">
        <p14:creationId xmlns:p14="http://schemas.microsoft.com/office/powerpoint/2010/main" val="171746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佈景主題1" id="{76445689-5E0D-4176-B8C9-330499665558}" vid="{BA4D0291-877B-4702-8E63-6EDBE13E1BB7}"/>
    </a:ext>
  </a:extLst>
</a:theme>
</file>

<file path=docProps/app.xml><?xml version="1.0" encoding="utf-8"?>
<Properties xmlns="http://schemas.openxmlformats.org/officeDocument/2006/extended-properties" xmlns:vt="http://schemas.openxmlformats.org/officeDocument/2006/docPropsVTypes">
  <Template>佈景主題1</Template>
  <TotalTime>131</TotalTime>
  <Words>366</Words>
  <Application>Microsoft Office PowerPoint</Application>
  <PresentationFormat>寬螢幕</PresentationFormat>
  <Paragraphs>7</Paragraphs>
  <Slides>2</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vt:i4>
      </vt:variant>
    </vt:vector>
  </HeadingPairs>
  <TitlesOfParts>
    <vt:vector size="8" baseType="lpstr">
      <vt:lpstr>新細明體</vt:lpstr>
      <vt:lpstr>標楷體</vt:lpstr>
      <vt:lpstr>Arial</vt:lpstr>
      <vt:lpstr>Calibri</vt:lpstr>
      <vt:lpstr>Times New Roman</vt:lpstr>
      <vt:lpstr>佈景主題1</vt:lpstr>
      <vt:lpstr>“Manga Artists” Styles Classification based on Deep Learning Yen-Chia Chen</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履恒 陳</dc:creator>
  <cp:lastModifiedBy>HIROYOSHI</cp:lastModifiedBy>
  <cp:revision>17</cp:revision>
  <dcterms:created xsi:type="dcterms:W3CDTF">2019-09-13T06:24:44Z</dcterms:created>
  <dcterms:modified xsi:type="dcterms:W3CDTF">2019-09-13T18:59:09Z</dcterms:modified>
</cp:coreProperties>
</file>